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95" r:id="rId25"/>
    <p:sldId id="279" r:id="rId26"/>
    <p:sldId id="281" r:id="rId27"/>
    <p:sldId id="282" r:id="rId28"/>
    <p:sldId id="283" r:id="rId29"/>
    <p:sldId id="284" r:id="rId30"/>
    <p:sldId id="285" r:id="rId31"/>
    <p:sldId id="286" r:id="rId32"/>
    <p:sldId id="287" r:id="rId33"/>
    <p:sldId id="288" r:id="rId34"/>
    <p:sldId id="289" r:id="rId35"/>
    <p:sldId id="291" r:id="rId36"/>
    <p:sldId id="290" r:id="rId37"/>
    <p:sldId id="292" r:id="rId38"/>
    <p:sldId id="293" r:id="rId39"/>
    <p:sldId id="294"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70" d="100"/>
          <a:sy n="70" d="100"/>
        </p:scale>
        <p:origin x="-52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09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B8E111-4E3F-428E-A40F-9486801CC7DF}"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CA"/>
        </a:p>
      </dgm:t>
    </dgm:pt>
    <dgm:pt modelId="{1739F50D-9620-4F22-95E2-D0E6C35041F2}">
      <dgm:prSet phldrT="[Text]"/>
      <dgm:spPr>
        <a:solidFill>
          <a:schemeClr val="accent2"/>
        </a:solidFill>
      </dgm:spPr>
      <dgm:t>
        <a:bodyPr/>
        <a:lstStyle/>
        <a:p>
          <a:r>
            <a:rPr lang="en-CA" dirty="0" smtClean="0"/>
            <a:t>Irony of the Situation? (Unexpected)</a:t>
          </a:r>
          <a:endParaRPr lang="en-CA" dirty="0"/>
        </a:p>
      </dgm:t>
    </dgm:pt>
    <dgm:pt modelId="{68E8BFBC-417C-4B38-A57E-E870B2E32351}" type="parTrans" cxnId="{0F37D4F3-1E28-4D8F-A786-EFD4FBAC59DC}">
      <dgm:prSet/>
      <dgm:spPr/>
      <dgm:t>
        <a:bodyPr/>
        <a:lstStyle/>
        <a:p>
          <a:endParaRPr lang="en-CA"/>
        </a:p>
      </dgm:t>
    </dgm:pt>
    <dgm:pt modelId="{CDB0C530-79C9-486C-8A9F-CA2C61C900EF}" type="sibTrans" cxnId="{0F37D4F3-1E28-4D8F-A786-EFD4FBAC59DC}">
      <dgm:prSet/>
      <dgm:spPr>
        <a:solidFill>
          <a:schemeClr val="accent5">
            <a:alpha val="90000"/>
          </a:schemeClr>
        </a:solidFill>
      </dgm:spPr>
      <dgm:t>
        <a:bodyPr/>
        <a:lstStyle/>
        <a:p>
          <a:endParaRPr lang="en-CA"/>
        </a:p>
      </dgm:t>
    </dgm:pt>
    <dgm:pt modelId="{F9DA8B32-F554-4343-94EE-BB1E0D416896}">
      <dgm:prSet phldrT="[Text]"/>
      <dgm:spPr>
        <a:solidFill>
          <a:schemeClr val="accent4"/>
        </a:solidFill>
      </dgm:spPr>
      <dgm:t>
        <a:bodyPr/>
        <a:lstStyle/>
        <a:p>
          <a:r>
            <a:rPr lang="en-CA" dirty="0" smtClean="0"/>
            <a:t>A teenaged prostitute who buys books…</a:t>
          </a:r>
          <a:endParaRPr lang="en-CA" dirty="0"/>
        </a:p>
      </dgm:t>
    </dgm:pt>
    <dgm:pt modelId="{EA6ECAA0-23AD-4DA3-B843-C6136A1C8478}" type="parTrans" cxnId="{FA4EF2EC-B9CC-43B7-970B-96BC85064125}">
      <dgm:prSet/>
      <dgm:spPr/>
      <dgm:t>
        <a:bodyPr/>
        <a:lstStyle/>
        <a:p>
          <a:endParaRPr lang="en-CA"/>
        </a:p>
      </dgm:t>
    </dgm:pt>
    <dgm:pt modelId="{A96D172D-C284-4530-97A3-BA6A54F6E87D}" type="sibTrans" cxnId="{FA4EF2EC-B9CC-43B7-970B-96BC85064125}">
      <dgm:prSet/>
      <dgm:spPr>
        <a:solidFill>
          <a:schemeClr val="accent5">
            <a:alpha val="90000"/>
          </a:schemeClr>
        </a:solidFill>
      </dgm:spPr>
      <dgm:t>
        <a:bodyPr/>
        <a:lstStyle/>
        <a:p>
          <a:endParaRPr lang="en-CA"/>
        </a:p>
      </dgm:t>
    </dgm:pt>
    <dgm:pt modelId="{5FA60DC0-912A-41F8-BAA2-FF6B037D9F98}">
      <dgm:prSet phldrT="[Text]" custT="1"/>
      <dgm:spPr>
        <a:solidFill>
          <a:schemeClr val="tx2"/>
        </a:solidFill>
      </dgm:spPr>
      <dgm:t>
        <a:bodyPr/>
        <a:lstStyle/>
        <a:p>
          <a:r>
            <a:rPr lang="en-CA" sz="6600" dirty="0" smtClean="0"/>
            <a:t>Romantic? </a:t>
          </a:r>
          <a:r>
            <a:rPr lang="en-CA" sz="4500" dirty="0" smtClean="0"/>
            <a:t>(the “untamed” nature)</a:t>
          </a:r>
          <a:endParaRPr lang="en-CA" sz="4500" dirty="0"/>
        </a:p>
      </dgm:t>
    </dgm:pt>
    <dgm:pt modelId="{FCA2F6BE-F45B-44F4-9E1F-4880F9195B17}" type="parTrans" cxnId="{1C5EF5CF-D249-4E60-B07B-8979C58C3E78}">
      <dgm:prSet/>
      <dgm:spPr/>
      <dgm:t>
        <a:bodyPr/>
        <a:lstStyle/>
        <a:p>
          <a:endParaRPr lang="en-CA"/>
        </a:p>
      </dgm:t>
    </dgm:pt>
    <dgm:pt modelId="{D2183DE5-EB2B-4385-A77C-3704F83025D8}" type="sibTrans" cxnId="{1C5EF5CF-D249-4E60-B07B-8979C58C3E78}">
      <dgm:prSet/>
      <dgm:spPr/>
      <dgm:t>
        <a:bodyPr/>
        <a:lstStyle/>
        <a:p>
          <a:endParaRPr lang="en-CA"/>
        </a:p>
      </dgm:t>
    </dgm:pt>
    <dgm:pt modelId="{AC4FAA1C-D09C-4D6F-BDA2-9F9A70A1D1C7}" type="pres">
      <dgm:prSet presAssocID="{67B8E111-4E3F-428E-A40F-9486801CC7DF}" presName="outerComposite" presStyleCnt="0">
        <dgm:presLayoutVars>
          <dgm:chMax val="5"/>
          <dgm:dir/>
          <dgm:resizeHandles val="exact"/>
        </dgm:presLayoutVars>
      </dgm:prSet>
      <dgm:spPr/>
      <dgm:t>
        <a:bodyPr/>
        <a:lstStyle/>
        <a:p>
          <a:endParaRPr lang="en-CA"/>
        </a:p>
      </dgm:t>
    </dgm:pt>
    <dgm:pt modelId="{779E8891-E740-4306-83E9-8383E4CD592A}" type="pres">
      <dgm:prSet presAssocID="{67B8E111-4E3F-428E-A40F-9486801CC7DF}" presName="dummyMaxCanvas" presStyleCnt="0">
        <dgm:presLayoutVars/>
      </dgm:prSet>
      <dgm:spPr/>
    </dgm:pt>
    <dgm:pt modelId="{08F6FE69-8767-437E-B418-6BE13A62CE5C}" type="pres">
      <dgm:prSet presAssocID="{67B8E111-4E3F-428E-A40F-9486801CC7DF}" presName="ThreeNodes_1" presStyleLbl="node1" presStyleIdx="0" presStyleCnt="3">
        <dgm:presLayoutVars>
          <dgm:bulletEnabled val="1"/>
        </dgm:presLayoutVars>
      </dgm:prSet>
      <dgm:spPr/>
      <dgm:t>
        <a:bodyPr/>
        <a:lstStyle/>
        <a:p>
          <a:endParaRPr lang="en-CA"/>
        </a:p>
      </dgm:t>
    </dgm:pt>
    <dgm:pt modelId="{804CC1B5-CCCF-48E1-B90C-17B5FF8AFA97}" type="pres">
      <dgm:prSet presAssocID="{67B8E111-4E3F-428E-A40F-9486801CC7DF}" presName="ThreeNodes_2" presStyleLbl="node1" presStyleIdx="1" presStyleCnt="3">
        <dgm:presLayoutVars>
          <dgm:bulletEnabled val="1"/>
        </dgm:presLayoutVars>
      </dgm:prSet>
      <dgm:spPr/>
      <dgm:t>
        <a:bodyPr/>
        <a:lstStyle/>
        <a:p>
          <a:endParaRPr lang="en-CA"/>
        </a:p>
      </dgm:t>
    </dgm:pt>
    <dgm:pt modelId="{D102D846-BE0A-42B8-B44F-600671E78614}" type="pres">
      <dgm:prSet presAssocID="{67B8E111-4E3F-428E-A40F-9486801CC7DF}" presName="ThreeNodes_3" presStyleLbl="node1" presStyleIdx="2" presStyleCnt="3">
        <dgm:presLayoutVars>
          <dgm:bulletEnabled val="1"/>
        </dgm:presLayoutVars>
      </dgm:prSet>
      <dgm:spPr/>
      <dgm:t>
        <a:bodyPr/>
        <a:lstStyle/>
        <a:p>
          <a:endParaRPr lang="en-CA"/>
        </a:p>
      </dgm:t>
    </dgm:pt>
    <dgm:pt modelId="{95F4108B-80D7-4582-AADF-67C5485DF6DB}" type="pres">
      <dgm:prSet presAssocID="{67B8E111-4E3F-428E-A40F-9486801CC7DF}" presName="ThreeConn_1-2" presStyleLbl="fgAccFollowNode1" presStyleIdx="0" presStyleCnt="2">
        <dgm:presLayoutVars>
          <dgm:bulletEnabled val="1"/>
        </dgm:presLayoutVars>
      </dgm:prSet>
      <dgm:spPr/>
      <dgm:t>
        <a:bodyPr/>
        <a:lstStyle/>
        <a:p>
          <a:endParaRPr lang="en-CA"/>
        </a:p>
      </dgm:t>
    </dgm:pt>
    <dgm:pt modelId="{A5D1CFBF-BB92-412A-9087-565C97A94BDE}" type="pres">
      <dgm:prSet presAssocID="{67B8E111-4E3F-428E-A40F-9486801CC7DF}" presName="ThreeConn_2-3" presStyleLbl="fgAccFollowNode1" presStyleIdx="1" presStyleCnt="2">
        <dgm:presLayoutVars>
          <dgm:bulletEnabled val="1"/>
        </dgm:presLayoutVars>
      </dgm:prSet>
      <dgm:spPr/>
      <dgm:t>
        <a:bodyPr/>
        <a:lstStyle/>
        <a:p>
          <a:endParaRPr lang="en-CA"/>
        </a:p>
      </dgm:t>
    </dgm:pt>
    <dgm:pt modelId="{B957EEB7-8D68-4E4A-A6BA-8143DFA910C0}" type="pres">
      <dgm:prSet presAssocID="{67B8E111-4E3F-428E-A40F-9486801CC7DF}" presName="ThreeNodes_1_text" presStyleLbl="node1" presStyleIdx="2" presStyleCnt="3">
        <dgm:presLayoutVars>
          <dgm:bulletEnabled val="1"/>
        </dgm:presLayoutVars>
      </dgm:prSet>
      <dgm:spPr/>
      <dgm:t>
        <a:bodyPr/>
        <a:lstStyle/>
        <a:p>
          <a:endParaRPr lang="en-CA"/>
        </a:p>
      </dgm:t>
    </dgm:pt>
    <dgm:pt modelId="{60737CEE-9487-4C81-87E2-F949B43BFF3F}" type="pres">
      <dgm:prSet presAssocID="{67B8E111-4E3F-428E-A40F-9486801CC7DF}" presName="ThreeNodes_2_text" presStyleLbl="node1" presStyleIdx="2" presStyleCnt="3">
        <dgm:presLayoutVars>
          <dgm:bulletEnabled val="1"/>
        </dgm:presLayoutVars>
      </dgm:prSet>
      <dgm:spPr/>
      <dgm:t>
        <a:bodyPr/>
        <a:lstStyle/>
        <a:p>
          <a:endParaRPr lang="en-CA"/>
        </a:p>
      </dgm:t>
    </dgm:pt>
    <dgm:pt modelId="{95A6F762-CE73-4D81-9276-99729225ECF5}" type="pres">
      <dgm:prSet presAssocID="{67B8E111-4E3F-428E-A40F-9486801CC7DF}" presName="ThreeNodes_3_text" presStyleLbl="node1" presStyleIdx="2" presStyleCnt="3">
        <dgm:presLayoutVars>
          <dgm:bulletEnabled val="1"/>
        </dgm:presLayoutVars>
      </dgm:prSet>
      <dgm:spPr/>
      <dgm:t>
        <a:bodyPr/>
        <a:lstStyle/>
        <a:p>
          <a:endParaRPr lang="en-CA"/>
        </a:p>
      </dgm:t>
    </dgm:pt>
  </dgm:ptLst>
  <dgm:cxnLst>
    <dgm:cxn modelId="{1BE10D6D-F760-4007-B077-159DDF692D34}" type="presOf" srcId="{1739F50D-9620-4F22-95E2-D0E6C35041F2}" destId="{B957EEB7-8D68-4E4A-A6BA-8143DFA910C0}" srcOrd="1" destOrd="0" presId="urn:microsoft.com/office/officeart/2005/8/layout/vProcess5"/>
    <dgm:cxn modelId="{C8665D36-732A-48ED-8B4F-4B2C4B48E89B}" type="presOf" srcId="{A96D172D-C284-4530-97A3-BA6A54F6E87D}" destId="{A5D1CFBF-BB92-412A-9087-565C97A94BDE}" srcOrd="0" destOrd="0" presId="urn:microsoft.com/office/officeart/2005/8/layout/vProcess5"/>
    <dgm:cxn modelId="{62186B9D-5AF1-43CA-94EC-BF88D49998B3}" type="presOf" srcId="{F9DA8B32-F554-4343-94EE-BB1E0D416896}" destId="{804CC1B5-CCCF-48E1-B90C-17B5FF8AFA97}" srcOrd="0" destOrd="0" presId="urn:microsoft.com/office/officeart/2005/8/layout/vProcess5"/>
    <dgm:cxn modelId="{EE93149C-0B8A-45AA-8B21-B60A4EC186C5}" type="presOf" srcId="{67B8E111-4E3F-428E-A40F-9486801CC7DF}" destId="{AC4FAA1C-D09C-4D6F-BDA2-9F9A70A1D1C7}" srcOrd="0" destOrd="0" presId="urn:microsoft.com/office/officeart/2005/8/layout/vProcess5"/>
    <dgm:cxn modelId="{0F37D4F3-1E28-4D8F-A786-EFD4FBAC59DC}" srcId="{67B8E111-4E3F-428E-A40F-9486801CC7DF}" destId="{1739F50D-9620-4F22-95E2-D0E6C35041F2}" srcOrd="0" destOrd="0" parTransId="{68E8BFBC-417C-4B38-A57E-E870B2E32351}" sibTransId="{CDB0C530-79C9-486C-8A9F-CA2C61C900EF}"/>
    <dgm:cxn modelId="{A20482E1-723F-4115-8489-7D42C7B5ECB5}" type="presOf" srcId="{1739F50D-9620-4F22-95E2-D0E6C35041F2}" destId="{08F6FE69-8767-437E-B418-6BE13A62CE5C}" srcOrd="0" destOrd="0" presId="urn:microsoft.com/office/officeart/2005/8/layout/vProcess5"/>
    <dgm:cxn modelId="{6AF87B89-23D6-4D46-8FBB-C0AFD09F3AD2}" type="presOf" srcId="{CDB0C530-79C9-486C-8A9F-CA2C61C900EF}" destId="{95F4108B-80D7-4582-AADF-67C5485DF6DB}" srcOrd="0" destOrd="0" presId="urn:microsoft.com/office/officeart/2005/8/layout/vProcess5"/>
    <dgm:cxn modelId="{1C5EF5CF-D249-4E60-B07B-8979C58C3E78}" srcId="{67B8E111-4E3F-428E-A40F-9486801CC7DF}" destId="{5FA60DC0-912A-41F8-BAA2-FF6B037D9F98}" srcOrd="2" destOrd="0" parTransId="{FCA2F6BE-F45B-44F4-9E1F-4880F9195B17}" sibTransId="{D2183DE5-EB2B-4385-A77C-3704F83025D8}"/>
    <dgm:cxn modelId="{F2E302AB-B95E-45B0-AEDC-1F40D9E51EF2}" type="presOf" srcId="{F9DA8B32-F554-4343-94EE-BB1E0D416896}" destId="{60737CEE-9487-4C81-87E2-F949B43BFF3F}" srcOrd="1" destOrd="0" presId="urn:microsoft.com/office/officeart/2005/8/layout/vProcess5"/>
    <dgm:cxn modelId="{FA4EF2EC-B9CC-43B7-970B-96BC85064125}" srcId="{67B8E111-4E3F-428E-A40F-9486801CC7DF}" destId="{F9DA8B32-F554-4343-94EE-BB1E0D416896}" srcOrd="1" destOrd="0" parTransId="{EA6ECAA0-23AD-4DA3-B843-C6136A1C8478}" sibTransId="{A96D172D-C284-4530-97A3-BA6A54F6E87D}"/>
    <dgm:cxn modelId="{735E71ED-BEF1-48D5-92A5-0F7608A52254}" type="presOf" srcId="{5FA60DC0-912A-41F8-BAA2-FF6B037D9F98}" destId="{D102D846-BE0A-42B8-B44F-600671E78614}" srcOrd="0" destOrd="0" presId="urn:microsoft.com/office/officeart/2005/8/layout/vProcess5"/>
    <dgm:cxn modelId="{89270181-57A9-405D-BA85-6AB64AC0C035}" type="presOf" srcId="{5FA60DC0-912A-41F8-BAA2-FF6B037D9F98}" destId="{95A6F762-CE73-4D81-9276-99729225ECF5}" srcOrd="1" destOrd="0" presId="urn:microsoft.com/office/officeart/2005/8/layout/vProcess5"/>
    <dgm:cxn modelId="{101DD8B4-2835-496C-B10B-2F029E5D730B}" type="presParOf" srcId="{AC4FAA1C-D09C-4D6F-BDA2-9F9A70A1D1C7}" destId="{779E8891-E740-4306-83E9-8383E4CD592A}" srcOrd="0" destOrd="0" presId="urn:microsoft.com/office/officeart/2005/8/layout/vProcess5"/>
    <dgm:cxn modelId="{67DAB786-7E25-4163-9891-140CD038F8AC}" type="presParOf" srcId="{AC4FAA1C-D09C-4D6F-BDA2-9F9A70A1D1C7}" destId="{08F6FE69-8767-437E-B418-6BE13A62CE5C}" srcOrd="1" destOrd="0" presId="urn:microsoft.com/office/officeart/2005/8/layout/vProcess5"/>
    <dgm:cxn modelId="{F7D7EF62-D1D8-4BB6-80F3-AFEB4AD5A669}" type="presParOf" srcId="{AC4FAA1C-D09C-4D6F-BDA2-9F9A70A1D1C7}" destId="{804CC1B5-CCCF-48E1-B90C-17B5FF8AFA97}" srcOrd="2" destOrd="0" presId="urn:microsoft.com/office/officeart/2005/8/layout/vProcess5"/>
    <dgm:cxn modelId="{1E6F2F71-F4CF-4412-96A3-4F4A3D9E36F2}" type="presParOf" srcId="{AC4FAA1C-D09C-4D6F-BDA2-9F9A70A1D1C7}" destId="{D102D846-BE0A-42B8-B44F-600671E78614}" srcOrd="3" destOrd="0" presId="urn:microsoft.com/office/officeart/2005/8/layout/vProcess5"/>
    <dgm:cxn modelId="{08212773-D739-49D1-95DF-FF3CFBB314FC}" type="presParOf" srcId="{AC4FAA1C-D09C-4D6F-BDA2-9F9A70A1D1C7}" destId="{95F4108B-80D7-4582-AADF-67C5485DF6DB}" srcOrd="4" destOrd="0" presId="urn:microsoft.com/office/officeart/2005/8/layout/vProcess5"/>
    <dgm:cxn modelId="{E97DA541-2105-4955-98BF-BF4A5D0A6AE9}" type="presParOf" srcId="{AC4FAA1C-D09C-4D6F-BDA2-9F9A70A1D1C7}" destId="{A5D1CFBF-BB92-412A-9087-565C97A94BDE}" srcOrd="5" destOrd="0" presId="urn:microsoft.com/office/officeart/2005/8/layout/vProcess5"/>
    <dgm:cxn modelId="{30BCC863-EFB0-4428-84E3-51C3C529E369}" type="presParOf" srcId="{AC4FAA1C-D09C-4D6F-BDA2-9F9A70A1D1C7}" destId="{B957EEB7-8D68-4E4A-A6BA-8143DFA910C0}" srcOrd="6" destOrd="0" presId="urn:microsoft.com/office/officeart/2005/8/layout/vProcess5"/>
    <dgm:cxn modelId="{4A0067A8-4471-4A35-A3ED-EA6FB54727DA}" type="presParOf" srcId="{AC4FAA1C-D09C-4D6F-BDA2-9F9A70A1D1C7}" destId="{60737CEE-9487-4C81-87E2-F949B43BFF3F}" srcOrd="7" destOrd="0" presId="urn:microsoft.com/office/officeart/2005/8/layout/vProcess5"/>
    <dgm:cxn modelId="{52E3170D-360F-4700-8227-CE45F0A0C742}" type="presParOf" srcId="{AC4FAA1C-D09C-4D6F-BDA2-9F9A70A1D1C7}" destId="{95A6F762-CE73-4D81-9276-99729225ECF5}"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8F6FE69-8767-437E-B418-6BE13A62CE5C}">
      <dsp:nvSpPr>
        <dsp:cNvPr id="0" name=""/>
        <dsp:cNvSpPr/>
      </dsp:nvSpPr>
      <dsp:spPr>
        <a:xfrm>
          <a:off x="0" y="0"/>
          <a:ext cx="7436194" cy="2000808"/>
        </a:xfrm>
        <a:prstGeom prst="roundRect">
          <a:avLst>
            <a:gd name="adj" fmla="val 10000"/>
          </a:avLst>
        </a:prstGeom>
        <a:solidFill>
          <a:schemeClr val="accent2"/>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lvl="0" algn="l" defTabSz="2000250">
            <a:lnSpc>
              <a:spcPct val="90000"/>
            </a:lnSpc>
            <a:spcBef>
              <a:spcPct val="0"/>
            </a:spcBef>
            <a:spcAft>
              <a:spcPct val="35000"/>
            </a:spcAft>
          </a:pPr>
          <a:r>
            <a:rPr lang="en-CA" sz="4500" kern="1200" dirty="0" smtClean="0"/>
            <a:t>Irony of the Situation? (Unexpected)</a:t>
          </a:r>
          <a:endParaRPr lang="en-CA" sz="4500" kern="1200" dirty="0"/>
        </a:p>
      </dsp:txBody>
      <dsp:txXfrm>
        <a:off x="0" y="0"/>
        <a:ext cx="5394369" cy="2000808"/>
      </dsp:txXfrm>
    </dsp:sp>
    <dsp:sp modelId="{804CC1B5-CCCF-48E1-B90C-17B5FF8AFA97}">
      <dsp:nvSpPr>
        <dsp:cNvPr id="0" name=""/>
        <dsp:cNvSpPr/>
      </dsp:nvSpPr>
      <dsp:spPr>
        <a:xfrm>
          <a:off x="656134" y="2334275"/>
          <a:ext cx="7436194" cy="2000808"/>
        </a:xfrm>
        <a:prstGeom prst="roundRect">
          <a:avLst>
            <a:gd name="adj" fmla="val 10000"/>
          </a:avLst>
        </a:prstGeom>
        <a:solidFill>
          <a:schemeClr val="accent4"/>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171450" rIns="171450" bIns="171450" numCol="1" spcCol="1270" anchor="ctr" anchorCtr="0">
          <a:noAutofit/>
        </a:bodyPr>
        <a:lstStyle/>
        <a:p>
          <a:pPr lvl="0" algn="l" defTabSz="2000250">
            <a:lnSpc>
              <a:spcPct val="90000"/>
            </a:lnSpc>
            <a:spcBef>
              <a:spcPct val="0"/>
            </a:spcBef>
            <a:spcAft>
              <a:spcPct val="35000"/>
            </a:spcAft>
          </a:pPr>
          <a:r>
            <a:rPr lang="en-CA" sz="4500" kern="1200" dirty="0" smtClean="0"/>
            <a:t>A teenaged prostitute who buys books…</a:t>
          </a:r>
          <a:endParaRPr lang="en-CA" sz="4500" kern="1200" dirty="0"/>
        </a:p>
      </dsp:txBody>
      <dsp:txXfrm>
        <a:off x="656134" y="2334275"/>
        <a:ext cx="5479534" cy="2000808"/>
      </dsp:txXfrm>
    </dsp:sp>
    <dsp:sp modelId="{D102D846-BE0A-42B8-B44F-600671E78614}">
      <dsp:nvSpPr>
        <dsp:cNvPr id="0" name=""/>
        <dsp:cNvSpPr/>
      </dsp:nvSpPr>
      <dsp:spPr>
        <a:xfrm>
          <a:off x="1312269" y="4668551"/>
          <a:ext cx="7436194" cy="2000808"/>
        </a:xfrm>
        <a:prstGeom prst="roundRect">
          <a:avLst>
            <a:gd name="adj" fmla="val 10000"/>
          </a:avLst>
        </a:prstGeom>
        <a:solidFill>
          <a:schemeClr val="tx2"/>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1460" tIns="251460" rIns="251460" bIns="251460" numCol="1" spcCol="1270" anchor="ctr" anchorCtr="0">
          <a:noAutofit/>
        </a:bodyPr>
        <a:lstStyle/>
        <a:p>
          <a:pPr lvl="0" algn="l" defTabSz="2933700">
            <a:lnSpc>
              <a:spcPct val="90000"/>
            </a:lnSpc>
            <a:spcBef>
              <a:spcPct val="0"/>
            </a:spcBef>
            <a:spcAft>
              <a:spcPct val="35000"/>
            </a:spcAft>
          </a:pPr>
          <a:r>
            <a:rPr lang="en-CA" sz="6600" kern="1200" dirty="0" smtClean="0"/>
            <a:t>Romantic? </a:t>
          </a:r>
          <a:r>
            <a:rPr lang="en-CA" sz="4500" kern="1200" dirty="0" smtClean="0"/>
            <a:t>(the “untamed” nature)</a:t>
          </a:r>
          <a:endParaRPr lang="en-CA" sz="4500" kern="1200" dirty="0"/>
        </a:p>
      </dsp:txBody>
      <dsp:txXfrm>
        <a:off x="1312269" y="4668551"/>
        <a:ext cx="5479534" cy="2000808"/>
      </dsp:txXfrm>
    </dsp:sp>
    <dsp:sp modelId="{95F4108B-80D7-4582-AADF-67C5485DF6DB}">
      <dsp:nvSpPr>
        <dsp:cNvPr id="0" name=""/>
        <dsp:cNvSpPr/>
      </dsp:nvSpPr>
      <dsp:spPr>
        <a:xfrm>
          <a:off x="6135669" y="1517279"/>
          <a:ext cx="1300525" cy="1300525"/>
        </a:xfrm>
        <a:prstGeom prst="downArrow">
          <a:avLst>
            <a:gd name="adj1" fmla="val 55000"/>
            <a:gd name="adj2" fmla="val 45000"/>
          </a:avLst>
        </a:prstGeom>
        <a:solidFill>
          <a:schemeClr val="accent5">
            <a:alpha val="9000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CA" sz="3600" kern="1200"/>
        </a:p>
      </dsp:txBody>
      <dsp:txXfrm>
        <a:off x="6135669" y="1517279"/>
        <a:ext cx="1300525" cy="1300525"/>
      </dsp:txXfrm>
    </dsp:sp>
    <dsp:sp modelId="{A5D1CFBF-BB92-412A-9087-565C97A94BDE}">
      <dsp:nvSpPr>
        <dsp:cNvPr id="0" name=""/>
        <dsp:cNvSpPr/>
      </dsp:nvSpPr>
      <dsp:spPr>
        <a:xfrm>
          <a:off x="6791804" y="3838216"/>
          <a:ext cx="1300525" cy="1300525"/>
        </a:xfrm>
        <a:prstGeom prst="downArrow">
          <a:avLst>
            <a:gd name="adj1" fmla="val 55000"/>
            <a:gd name="adj2" fmla="val 45000"/>
          </a:avLst>
        </a:prstGeom>
        <a:solidFill>
          <a:schemeClr val="accent5">
            <a:alpha val="9000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CA" sz="3600" kern="1200"/>
        </a:p>
      </dsp:txBody>
      <dsp:txXfrm>
        <a:off x="6791804" y="3838216"/>
        <a:ext cx="1300525" cy="1300525"/>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596EAE96-4D8D-40D5-8E76-06F68E4480D6}" type="datetimeFigureOut">
              <a:rPr lang="en-CA" smtClean="0"/>
              <a:pPr/>
              <a:t>25/01/2012</a:t>
            </a:fld>
            <a:endParaRPr lang="en-CA"/>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CA"/>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BB75910-0C25-4738-B0EC-6187602C2CAC}" type="slidenum">
              <a:rPr lang="en-CA" smtClean="0"/>
              <a:pPr/>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6EAE96-4D8D-40D5-8E76-06F68E4480D6}" type="datetimeFigureOut">
              <a:rPr lang="en-CA" smtClean="0"/>
              <a:pPr/>
              <a:t>25/01/2012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BB75910-0C25-4738-B0EC-6187602C2CAC}"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596EAE96-4D8D-40D5-8E76-06F68E4480D6}" type="datetimeFigureOut">
              <a:rPr lang="en-CA" smtClean="0"/>
              <a:pPr/>
              <a:t>25/01/2012</a:t>
            </a:fld>
            <a:endParaRPr lang="en-CA"/>
          </a:p>
        </p:txBody>
      </p:sp>
      <p:sp>
        <p:nvSpPr>
          <p:cNvPr id="5" name="Footer Placeholder 4"/>
          <p:cNvSpPr>
            <a:spLocks noGrp="1"/>
          </p:cNvSpPr>
          <p:nvPr>
            <p:ph type="ftr" sz="quarter" idx="11"/>
          </p:nvPr>
        </p:nvSpPr>
        <p:spPr>
          <a:xfrm>
            <a:off x="457201" y="6248207"/>
            <a:ext cx="5573483" cy="365125"/>
          </a:xfrm>
        </p:spPr>
        <p:txBody>
          <a:bodyPr/>
          <a:lstStyle/>
          <a:p>
            <a:endParaRPr lang="en-CA"/>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BB75910-0C25-4738-B0EC-6187602C2CAC}" type="slidenum">
              <a:rPr lang="en-CA" smtClean="0"/>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96EAE96-4D8D-40D5-8E76-06F68E4480D6}" type="datetimeFigureOut">
              <a:rPr lang="en-CA" smtClean="0"/>
              <a:pPr/>
              <a:t>25/01/2012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BB75910-0C25-4738-B0EC-6187602C2CAC}" type="slidenum">
              <a:rPr lang="en-CA" smtClean="0"/>
              <a:pPr/>
              <a:t>‹#›</a:t>
            </a:fld>
            <a:endParaRPr lang="en-CA"/>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596EAE96-4D8D-40D5-8E76-06F68E4480D6}" type="datetimeFigureOut">
              <a:rPr lang="en-CA" smtClean="0"/>
              <a:pPr/>
              <a:t>25/01/2012</a:t>
            </a:fld>
            <a:endParaRPr lang="en-CA"/>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BB75910-0C25-4738-B0EC-6187602C2CAC}" type="slidenum">
              <a:rPr lang="en-CA" smtClean="0"/>
              <a:pPr/>
              <a:t>‹#›</a:t>
            </a:fld>
            <a:endParaRPr lang="en-CA"/>
          </a:p>
        </p:txBody>
      </p:sp>
      <p:sp>
        <p:nvSpPr>
          <p:cNvPr id="14" name="Footer Placeholder 13"/>
          <p:cNvSpPr>
            <a:spLocks noGrp="1"/>
          </p:cNvSpPr>
          <p:nvPr>
            <p:ph type="ftr" sz="quarter" idx="12"/>
          </p:nvPr>
        </p:nvSpPr>
        <p:spPr/>
        <p:txBody>
          <a:bodyPr/>
          <a:lstStyle/>
          <a:p>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596EAE96-4D8D-40D5-8E76-06F68E4480D6}" type="datetimeFigureOut">
              <a:rPr lang="en-CA" smtClean="0"/>
              <a:pPr/>
              <a:t>25/01/2012</a:t>
            </a:fld>
            <a:endParaRPr lang="en-CA"/>
          </a:p>
        </p:txBody>
      </p:sp>
      <p:sp>
        <p:nvSpPr>
          <p:cNvPr id="10" name="Slide Number Placeholder 9"/>
          <p:cNvSpPr>
            <a:spLocks noGrp="1"/>
          </p:cNvSpPr>
          <p:nvPr>
            <p:ph type="sldNum" sz="quarter" idx="16"/>
          </p:nvPr>
        </p:nvSpPr>
        <p:spPr/>
        <p:txBody>
          <a:bodyPr rtlCol="0"/>
          <a:lstStyle/>
          <a:p>
            <a:fld id="{FBB75910-0C25-4738-B0EC-6187602C2CAC}" type="slidenum">
              <a:rPr lang="en-CA" smtClean="0"/>
              <a:pPr/>
              <a:t>‹#›</a:t>
            </a:fld>
            <a:endParaRPr lang="en-CA"/>
          </a:p>
        </p:txBody>
      </p:sp>
      <p:sp>
        <p:nvSpPr>
          <p:cNvPr id="12" name="Footer Placeholder 11"/>
          <p:cNvSpPr>
            <a:spLocks noGrp="1"/>
          </p:cNvSpPr>
          <p:nvPr>
            <p:ph type="ftr" sz="quarter" idx="17"/>
          </p:nvPr>
        </p:nvSpPr>
        <p:spPr/>
        <p:txBody>
          <a:bodyPr rtlCol="0"/>
          <a:lstStyle/>
          <a:p>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596EAE96-4D8D-40D5-8E76-06F68E4480D6}" type="datetimeFigureOut">
              <a:rPr lang="en-CA" smtClean="0"/>
              <a:pPr/>
              <a:t>25/01/2012</a:t>
            </a:fld>
            <a:endParaRPr lang="en-CA"/>
          </a:p>
        </p:txBody>
      </p:sp>
      <p:sp>
        <p:nvSpPr>
          <p:cNvPr id="12" name="Slide Number Placeholder 11"/>
          <p:cNvSpPr>
            <a:spLocks noGrp="1"/>
          </p:cNvSpPr>
          <p:nvPr>
            <p:ph type="sldNum" sz="quarter" idx="16"/>
          </p:nvPr>
        </p:nvSpPr>
        <p:spPr/>
        <p:txBody>
          <a:bodyPr rtlCol="0"/>
          <a:lstStyle/>
          <a:p>
            <a:fld id="{FBB75910-0C25-4738-B0EC-6187602C2CAC}" type="slidenum">
              <a:rPr lang="en-CA" smtClean="0"/>
              <a:pPr/>
              <a:t>‹#›</a:t>
            </a:fld>
            <a:endParaRPr lang="en-CA"/>
          </a:p>
        </p:txBody>
      </p:sp>
      <p:sp>
        <p:nvSpPr>
          <p:cNvPr id="14" name="Footer Placeholder 13"/>
          <p:cNvSpPr>
            <a:spLocks noGrp="1"/>
          </p:cNvSpPr>
          <p:nvPr>
            <p:ph type="ftr" sz="quarter" idx="17"/>
          </p:nvPr>
        </p:nvSpPr>
        <p:spPr/>
        <p:txBody>
          <a:bodyPr rtlCol="0"/>
          <a:lstStyle/>
          <a:p>
            <a:endParaRPr lang="en-CA"/>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96EAE96-4D8D-40D5-8E76-06F68E4480D6}" type="datetimeFigureOut">
              <a:rPr lang="en-CA" smtClean="0"/>
              <a:pPr/>
              <a:t>25/01/2012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BB75910-0C25-4738-B0EC-6187602C2CAC}"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6EAE96-4D8D-40D5-8E76-06F68E4480D6}" type="datetimeFigureOut">
              <a:rPr lang="en-CA" smtClean="0"/>
              <a:pPr/>
              <a:t>25/01/2012</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BB75910-0C25-4738-B0EC-6187602C2CAC}"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96EAE96-4D8D-40D5-8E76-06F68E4480D6}" type="datetimeFigureOut">
              <a:rPr lang="en-CA" smtClean="0"/>
              <a:pPr/>
              <a:t>25/01/2012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BB75910-0C25-4738-B0EC-6187602C2CAC}" type="slidenum">
              <a:rPr lang="en-CA" smtClean="0"/>
              <a:pPr/>
              <a:t>‹#›</a:t>
            </a:fld>
            <a:endParaRPr lang="en-CA"/>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596EAE96-4D8D-40D5-8E76-06F68E4480D6}" type="datetimeFigureOut">
              <a:rPr lang="en-CA" smtClean="0"/>
              <a:pPr/>
              <a:t>25/01/2012</a:t>
            </a:fld>
            <a:endParaRPr lang="en-CA"/>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BB75910-0C25-4738-B0EC-6187602C2CAC}" type="slidenum">
              <a:rPr lang="en-CA" smtClean="0"/>
              <a:pPr/>
              <a:t>‹#›</a:t>
            </a:fld>
            <a:endParaRPr lang="en-CA"/>
          </a:p>
        </p:txBody>
      </p:sp>
      <p:sp>
        <p:nvSpPr>
          <p:cNvPr id="14" name="Footer Placeholder 13"/>
          <p:cNvSpPr>
            <a:spLocks noGrp="1"/>
          </p:cNvSpPr>
          <p:nvPr>
            <p:ph type="ftr" sz="quarter" idx="12"/>
          </p:nvPr>
        </p:nvSpPr>
        <p:spPr>
          <a:xfrm>
            <a:off x="1600200" y="6248206"/>
            <a:ext cx="4572000" cy="365125"/>
          </a:xfrm>
        </p:spPr>
        <p:txBody>
          <a:bodyPr rtlCol="0"/>
          <a:lstStyle/>
          <a:p>
            <a:endParaRPr lang="en-CA"/>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96EAE96-4D8D-40D5-8E76-06F68E4480D6}" type="datetimeFigureOut">
              <a:rPr lang="en-CA" smtClean="0"/>
              <a:pPr/>
              <a:t>25/01/2012</a:t>
            </a:fld>
            <a:endParaRPr lang="en-CA"/>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CA"/>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BB75910-0C25-4738-B0EC-6187602C2CAC}"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amazon.ca/gp/reader/0739322060/ref=sib_dp_pt"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www.imdb.com/media/rm1489419520/tt1340800" TargetMode="External"/><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hyperlink" Target="http://en.wikipedia.org/wiki/Romanticism"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4038600"/>
            <a:ext cx="8515672" cy="1828800"/>
          </a:xfrm>
        </p:spPr>
        <p:txBody>
          <a:bodyPr>
            <a:noAutofit/>
          </a:bodyPr>
          <a:lstStyle/>
          <a:p>
            <a:r>
              <a:rPr lang="en-CA" sz="11500" b="1" dirty="0" smtClean="0"/>
              <a:t>Discussion </a:t>
            </a:r>
            <a:r>
              <a:rPr lang="en-CA" sz="6000" b="1" dirty="0" smtClean="0"/>
              <a:t>– Part VIII </a:t>
            </a:r>
            <a:r>
              <a:rPr lang="en-CA" sz="2000" b="1" dirty="0" smtClean="0"/>
              <a:t>Pages 286-330</a:t>
            </a:r>
            <a:endParaRPr lang="en-CA" sz="11500" b="1" dirty="0"/>
          </a:p>
        </p:txBody>
      </p:sp>
      <p:sp>
        <p:nvSpPr>
          <p:cNvPr id="3" name="Subtitle 2"/>
          <p:cNvSpPr>
            <a:spLocks noGrp="1"/>
          </p:cNvSpPr>
          <p:nvPr>
            <p:ph type="subTitle" idx="1"/>
          </p:nvPr>
        </p:nvSpPr>
        <p:spPr/>
        <p:txBody>
          <a:bodyPr anchor="t">
            <a:normAutofit fontScale="85000" lnSpcReduction="20000"/>
          </a:bodyPr>
          <a:lstStyle/>
          <a:p>
            <a:r>
              <a:rPr lang="en-CA" sz="1400" i="1" dirty="0" smtClean="0"/>
              <a:t>Lullabies for Little Criminals </a:t>
            </a:r>
            <a:r>
              <a:rPr lang="en-CA" sz="1200" dirty="0" smtClean="0"/>
              <a:t>by Heather O’Neil</a:t>
            </a:r>
          </a:p>
          <a:p>
            <a:r>
              <a:rPr lang="en-CA" sz="1200" dirty="0" smtClean="0"/>
              <a:t>Mr. Wilson</a:t>
            </a:r>
          </a:p>
          <a:p>
            <a:r>
              <a:rPr lang="en-CA" sz="1200" dirty="0" smtClean="0"/>
              <a:t>LMAC 2011-2012</a:t>
            </a:r>
            <a:endParaRPr lang="en-CA"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700808"/>
            <a:ext cx="8280920" cy="3416320"/>
          </a:xfrm>
          <a:prstGeom prst="rect">
            <a:avLst/>
          </a:prstGeom>
          <a:noFill/>
        </p:spPr>
        <p:txBody>
          <a:bodyPr wrap="square" rtlCol="0">
            <a:spAutoFit/>
          </a:bodyPr>
          <a:lstStyle/>
          <a:p>
            <a:r>
              <a:rPr lang="en-CA" sz="5400" dirty="0" smtClean="0"/>
              <a:t>It’s like at the pet store – everyone wants to cuddle a kitten more than they want to cuddle a cat. (291)</a:t>
            </a:r>
            <a:endParaRPr lang="en-CA" sz="5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260648"/>
            <a:ext cx="9144000" cy="6345936"/>
          </a:xfrm>
          <a:prstGeom prst="rect">
            <a:avLst/>
          </a:prstGeom>
          <a:noFill/>
          <a:ln w="9525">
            <a:noFill/>
            <a:miter lim="800000"/>
            <a:headEnd/>
            <a:tailEnd/>
          </a:ln>
        </p:spPr>
      </p:pic>
      <p:sp>
        <p:nvSpPr>
          <p:cNvPr id="4" name="Rectangle 3"/>
          <p:cNvSpPr/>
          <p:nvPr/>
        </p:nvSpPr>
        <p:spPr>
          <a:xfrm>
            <a:off x="899592" y="3429000"/>
            <a:ext cx="7554312" cy="315471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99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N.W.A.</a:t>
            </a:r>
            <a:endParaRPr lang="en-US" sz="199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92696"/>
            <a:ext cx="8280920" cy="5078313"/>
          </a:xfrm>
          <a:prstGeom prst="rect">
            <a:avLst/>
          </a:prstGeom>
          <a:noFill/>
        </p:spPr>
        <p:txBody>
          <a:bodyPr wrap="square" rtlCol="0">
            <a:spAutoFit/>
          </a:bodyPr>
          <a:lstStyle/>
          <a:p>
            <a:r>
              <a:rPr lang="en-CA" sz="5400" dirty="0" smtClean="0"/>
              <a:t>Lately I hated being kissed so much that I was wondering how much longer I could possibly bear it. It was hard to imagine not charging anyone to touch me. (294)</a:t>
            </a:r>
            <a:endParaRPr lang="en-CA" sz="5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484784"/>
            <a:ext cx="8208912" cy="3785652"/>
          </a:xfrm>
          <a:prstGeom prst="rect">
            <a:avLst/>
          </a:prstGeom>
          <a:noFill/>
        </p:spPr>
        <p:txBody>
          <a:bodyPr wrap="square" rtlCol="0">
            <a:spAutoFit/>
          </a:bodyPr>
          <a:lstStyle/>
          <a:p>
            <a:r>
              <a:rPr lang="en-CA" sz="4800" dirty="0" smtClean="0"/>
              <a:t>It seemed more and more impossible to ever go home… I would think about [Jules] laughing, and it would make me want to die. (296)</a:t>
            </a:r>
            <a:endParaRPr lang="en-CA" sz="4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188640"/>
            <a:ext cx="9179383" cy="6525344"/>
          </a:xfrm>
          <a:prstGeom prst="rect">
            <a:avLst/>
          </a:prstGeom>
          <a:noFill/>
          <a:ln w="9525">
            <a:noFill/>
            <a:miter lim="800000"/>
            <a:headEnd/>
            <a:tailEnd/>
          </a:ln>
        </p:spPr>
      </p:pic>
      <p:sp>
        <p:nvSpPr>
          <p:cNvPr id="4" name="Rectangle 3"/>
          <p:cNvSpPr/>
          <p:nvPr/>
        </p:nvSpPr>
        <p:spPr>
          <a:xfrm>
            <a:off x="467544" y="404664"/>
            <a:ext cx="8352928" cy="4524315"/>
          </a:xfrm>
          <a:prstGeom prst="rect">
            <a:avLst/>
          </a:prstGeom>
          <a:noFill/>
        </p:spPr>
        <p:txBody>
          <a:bodyPr wrap="square" lIns="91440" tIns="45720" rIns="91440" bIns="45720">
            <a:spAutoFit/>
          </a:bodyPr>
          <a:lstStyle/>
          <a:p>
            <a:pPr algn="ctr"/>
            <a:r>
              <a:rPr lang="en-US" sz="72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The guy who tried to sell you a vowel on </a:t>
            </a:r>
            <a:r>
              <a:rPr lang="en-US" sz="7200" b="1" i="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Sesame Street</a:t>
            </a:r>
            <a:r>
              <a:rPr lang="en-US" sz="72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was more menacing.</a:t>
            </a:r>
            <a:endParaRPr lang="en-US" sz="7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 name="Rectangle 3"/>
          <p:cNvSpPr/>
          <p:nvPr/>
        </p:nvSpPr>
        <p:spPr>
          <a:xfrm>
            <a:off x="0" y="0"/>
            <a:ext cx="9144000" cy="227754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8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“Electric </a:t>
            </a:r>
            <a:r>
              <a:rPr lang="en-US" sz="88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Bumbum</a:t>
            </a:r>
            <a:r>
              <a:rPr lang="en-US" sz="8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(298)</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484784"/>
            <a:ext cx="8280920" cy="3785652"/>
          </a:xfrm>
          <a:prstGeom prst="rect">
            <a:avLst/>
          </a:prstGeom>
          <a:noFill/>
        </p:spPr>
        <p:txBody>
          <a:bodyPr wrap="square" rtlCol="0">
            <a:spAutoFit/>
          </a:bodyPr>
          <a:lstStyle/>
          <a:p>
            <a:r>
              <a:rPr lang="en-CA" sz="6000" dirty="0" smtClean="0"/>
              <a:t>The heroin was in a folded-up lottery ticket, as it was done back then. (298)</a:t>
            </a:r>
            <a:endParaRPr lang="en-CA" sz="6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908720"/>
            <a:ext cx="8208912" cy="5078313"/>
          </a:xfrm>
          <a:prstGeom prst="rect">
            <a:avLst/>
          </a:prstGeom>
          <a:noFill/>
        </p:spPr>
        <p:txBody>
          <a:bodyPr wrap="square" rtlCol="0">
            <a:spAutoFit/>
          </a:bodyPr>
          <a:lstStyle/>
          <a:p>
            <a:r>
              <a:rPr lang="en-CA" sz="5400" dirty="0" smtClean="0"/>
              <a:t>[Heroin dealers] possessed the worst aspects of child that you don’t want to have anything to do with: neediness and loneliness. (298)</a:t>
            </a:r>
            <a:endParaRPr lang="en-CA" sz="5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988840"/>
            <a:ext cx="8280920" cy="2862322"/>
          </a:xfrm>
          <a:prstGeom prst="rect">
            <a:avLst/>
          </a:prstGeom>
          <a:noFill/>
        </p:spPr>
        <p:txBody>
          <a:bodyPr wrap="square" rtlCol="0">
            <a:spAutoFit/>
          </a:bodyPr>
          <a:lstStyle/>
          <a:p>
            <a:r>
              <a:rPr lang="en-CA" sz="6000" dirty="0" smtClean="0"/>
              <a:t>All street kids want babies. It’s a terrible kick. (303)</a:t>
            </a:r>
            <a:endParaRPr lang="en-CA" sz="6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204864"/>
            <a:ext cx="8280920" cy="2585323"/>
          </a:xfrm>
          <a:prstGeom prst="rect">
            <a:avLst/>
          </a:prstGeom>
          <a:noFill/>
        </p:spPr>
        <p:txBody>
          <a:bodyPr wrap="square" rtlCol="0">
            <a:spAutoFit/>
          </a:bodyPr>
          <a:lstStyle/>
          <a:p>
            <a:r>
              <a:rPr lang="en-CA" sz="5400" dirty="0" smtClean="0"/>
              <a:t>Feeling genuine emotion while on junk had made me sick to my stomach. (304)</a:t>
            </a:r>
            <a:endParaRPr lang="en-CA" sz="5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404664"/>
            <a:ext cx="8280920" cy="5909310"/>
          </a:xfrm>
          <a:prstGeom prst="rect">
            <a:avLst/>
          </a:prstGeom>
          <a:noFill/>
        </p:spPr>
        <p:txBody>
          <a:bodyPr wrap="square" rtlCol="0">
            <a:spAutoFit/>
          </a:bodyPr>
          <a:lstStyle/>
          <a:p>
            <a:r>
              <a:rPr lang="en-CA" sz="5400" dirty="0" smtClean="0"/>
              <a:t>I started to laugh. In a way, being a bum was an attempt to feel good. It was about feeling low-down like a dog because they are less complicated than humans. (287)</a:t>
            </a:r>
            <a:endParaRPr lang="en-CA" sz="5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620688"/>
            <a:ext cx="8352928" cy="5078313"/>
          </a:xfrm>
          <a:prstGeom prst="rect">
            <a:avLst/>
          </a:prstGeom>
          <a:noFill/>
        </p:spPr>
        <p:txBody>
          <a:bodyPr wrap="square" rtlCol="0">
            <a:spAutoFit/>
          </a:bodyPr>
          <a:lstStyle/>
          <a:p>
            <a:r>
              <a:rPr lang="en-CA" sz="5400" dirty="0" smtClean="0"/>
              <a:t>Alphonse was insurmountable because he was an adult and we were just two kids. All that children can hope for is that the adults who were around them would be kind. (306)</a:t>
            </a:r>
            <a:endParaRPr lang="en-CA" sz="5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988840"/>
            <a:ext cx="8280920" cy="2862322"/>
          </a:xfrm>
          <a:prstGeom prst="rect">
            <a:avLst/>
          </a:prstGeom>
          <a:noFill/>
        </p:spPr>
        <p:txBody>
          <a:bodyPr wrap="square" rtlCol="0">
            <a:spAutoFit/>
          </a:bodyPr>
          <a:lstStyle/>
          <a:p>
            <a:r>
              <a:rPr lang="en-CA" sz="6000" dirty="0" smtClean="0"/>
              <a:t>Whenever [Alphonse] was annoyed, he threatened to move us to Toronto. (307)</a:t>
            </a:r>
            <a:endParaRPr lang="en-CA" sz="6000" dirty="0"/>
          </a:p>
        </p:txBody>
      </p:sp>
      <p:pic>
        <p:nvPicPr>
          <p:cNvPr id="9218" name="Picture 2" descr="http://www.nhlsnipers.com/wp-content/uploads/2011/12/toronto_maple_leafs___31_retro_by_bbboz-d2zqd4p.png"/>
          <p:cNvPicPr>
            <a:picLocks noChangeAspect="1" noChangeArrowheads="1"/>
          </p:cNvPicPr>
          <p:nvPr/>
        </p:nvPicPr>
        <p:blipFill>
          <a:blip r:embed="rId2" cstate="print"/>
          <a:srcRect/>
          <a:stretch>
            <a:fillRect/>
          </a:stretch>
        </p:blipFill>
        <p:spPr bwMode="auto">
          <a:xfrm>
            <a:off x="0" y="476672"/>
            <a:ext cx="9099822" cy="568863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1+#ppt_w/2"/>
                                          </p:val>
                                        </p:tav>
                                        <p:tav tm="100000">
                                          <p:val>
                                            <p:strVal val="#ppt_x"/>
                                          </p:val>
                                        </p:tav>
                                      </p:tavLst>
                                    </p:anim>
                                    <p:anim calcmode="lin" valueType="num">
                                      <p:cBhvr additive="base">
                                        <p:cTn id="8"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484784"/>
            <a:ext cx="8280920" cy="3416320"/>
          </a:xfrm>
          <a:prstGeom prst="rect">
            <a:avLst/>
          </a:prstGeom>
          <a:noFill/>
        </p:spPr>
        <p:txBody>
          <a:bodyPr wrap="square" rtlCol="0">
            <a:spAutoFit/>
          </a:bodyPr>
          <a:lstStyle/>
          <a:p>
            <a:r>
              <a:rPr lang="en-CA" sz="5400" dirty="0" smtClean="0"/>
              <a:t>When death takes someone you know, he holds you and whispers all his secrets in your ear. (308)</a:t>
            </a:r>
            <a:endParaRPr lang="en-CA" sz="5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628800"/>
            <a:ext cx="8280920" cy="3416320"/>
          </a:xfrm>
          <a:prstGeom prst="rect">
            <a:avLst/>
          </a:prstGeom>
          <a:noFill/>
        </p:spPr>
        <p:txBody>
          <a:bodyPr wrap="square" rtlCol="0">
            <a:spAutoFit/>
          </a:bodyPr>
          <a:lstStyle/>
          <a:p>
            <a:r>
              <a:rPr lang="en-CA" sz="5400" dirty="0" smtClean="0"/>
              <a:t>This was a normal amount for a child to be carrying: enough for a telephone call and some candy. (310)</a:t>
            </a:r>
            <a:endParaRPr lang="en-CA" sz="5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Lolita">
            <a:hlinkClick r:id="rId2"/>
          </p:cNvPr>
          <p:cNvPicPr>
            <a:picLocks noChangeAspect="1" noChangeArrowheads="1"/>
          </p:cNvPicPr>
          <p:nvPr/>
        </p:nvPicPr>
        <p:blipFill>
          <a:blip r:embed="rId3" cstate="print"/>
          <a:srcRect/>
          <a:stretch>
            <a:fillRect/>
          </a:stretch>
        </p:blipFill>
        <p:spPr bwMode="auto">
          <a:xfrm>
            <a:off x="1331640" y="0"/>
            <a:ext cx="6696744" cy="6696742"/>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764704"/>
            <a:ext cx="8208912" cy="5262979"/>
          </a:xfrm>
          <a:prstGeom prst="rect">
            <a:avLst/>
          </a:prstGeom>
          <a:noFill/>
        </p:spPr>
        <p:txBody>
          <a:bodyPr wrap="square" rtlCol="0">
            <a:spAutoFit/>
          </a:bodyPr>
          <a:lstStyle/>
          <a:p>
            <a:r>
              <a:rPr lang="en-CA" sz="4800" dirty="0" smtClean="0"/>
              <a:t>The results of their investigation had clearly uncovered the fact that I was still a child. I had thought that every single thing about me was something seedy, but really, there was nothing wrong with me. (310)</a:t>
            </a:r>
            <a:endParaRPr lang="en-CA" sz="48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04664"/>
            <a:ext cx="8208912" cy="5632311"/>
          </a:xfrm>
          <a:prstGeom prst="rect">
            <a:avLst/>
          </a:prstGeom>
          <a:noFill/>
        </p:spPr>
        <p:txBody>
          <a:bodyPr wrap="square" rtlCol="0">
            <a:spAutoFit/>
          </a:bodyPr>
          <a:lstStyle/>
          <a:p>
            <a:r>
              <a:rPr lang="en-CA" sz="6000" dirty="0" smtClean="0"/>
              <a:t>I don’t know why they would put a mirror in that hallway. I couldn’t imagine anyone there was in the mood to look at themselves. (312)</a:t>
            </a:r>
            <a:endParaRPr lang="en-CA" sz="60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556792"/>
            <a:ext cx="8280920" cy="3416320"/>
          </a:xfrm>
          <a:prstGeom prst="rect">
            <a:avLst/>
          </a:prstGeom>
          <a:noFill/>
        </p:spPr>
        <p:txBody>
          <a:bodyPr wrap="square" rtlCol="0">
            <a:spAutoFit/>
          </a:bodyPr>
          <a:lstStyle/>
          <a:p>
            <a:r>
              <a:rPr lang="en-CA" sz="5400" dirty="0" smtClean="0"/>
              <a:t>I didn’t want to call out and get his attention. I decided to stand there and wait until he spotted me. (312)</a:t>
            </a:r>
            <a:endParaRPr lang="en-CA" sz="5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484784"/>
            <a:ext cx="8280920" cy="3785652"/>
          </a:xfrm>
          <a:prstGeom prst="rect">
            <a:avLst/>
          </a:prstGeom>
          <a:noFill/>
        </p:spPr>
        <p:txBody>
          <a:bodyPr wrap="square" rtlCol="0">
            <a:spAutoFit/>
          </a:bodyPr>
          <a:lstStyle/>
          <a:p>
            <a:r>
              <a:rPr lang="en-CA" sz="6000" dirty="0" smtClean="0"/>
              <a:t>I just needed, more than anything else, for him to love me like he did when I was a baby. (313)</a:t>
            </a:r>
            <a:endParaRPr lang="en-CA" sz="6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764704"/>
            <a:ext cx="8280920" cy="5078313"/>
          </a:xfrm>
          <a:prstGeom prst="rect">
            <a:avLst/>
          </a:prstGeom>
          <a:noFill/>
        </p:spPr>
        <p:txBody>
          <a:bodyPr wrap="square" rtlCol="0">
            <a:spAutoFit/>
          </a:bodyPr>
          <a:lstStyle/>
          <a:p>
            <a:r>
              <a:rPr lang="en-CA" sz="5400" dirty="0" smtClean="0"/>
              <a:t>He seemed to know something had been fixed between us, and he didn’t want to mess that up. He had to handle the responsibility. (314)</a:t>
            </a:r>
            <a:endParaRPr lang="en-CA" sz="5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620688"/>
            <a:ext cx="8280920" cy="5632311"/>
          </a:xfrm>
          <a:prstGeom prst="rect">
            <a:avLst/>
          </a:prstGeom>
          <a:noFill/>
        </p:spPr>
        <p:txBody>
          <a:bodyPr wrap="square" rtlCol="0">
            <a:spAutoFit/>
          </a:bodyPr>
          <a:lstStyle/>
          <a:p>
            <a:r>
              <a:rPr lang="en-CA" sz="6000" dirty="0" smtClean="0"/>
              <a:t>Talking to [Alphonse when he was stoned] was like trying to have a conversation with a drowned corpse at the bottom of a pond. (288)</a:t>
            </a:r>
            <a:endParaRPr lang="en-CA" sz="60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908720"/>
            <a:ext cx="8280920" cy="369332"/>
          </a:xfrm>
          <a:prstGeom prst="rect">
            <a:avLst/>
          </a:prstGeom>
          <a:noFill/>
        </p:spPr>
        <p:txBody>
          <a:bodyPr wrap="square" rtlCol="0">
            <a:spAutoFit/>
          </a:bodyPr>
          <a:lstStyle/>
          <a:p>
            <a:endParaRPr lang="en-CA" dirty="0"/>
          </a:p>
        </p:txBody>
      </p:sp>
      <p:sp>
        <p:nvSpPr>
          <p:cNvPr id="3" name="TextBox 2"/>
          <p:cNvSpPr txBox="1"/>
          <p:nvPr/>
        </p:nvSpPr>
        <p:spPr>
          <a:xfrm>
            <a:off x="467544" y="980728"/>
            <a:ext cx="8280920" cy="4708981"/>
          </a:xfrm>
          <a:prstGeom prst="rect">
            <a:avLst/>
          </a:prstGeom>
          <a:noFill/>
        </p:spPr>
        <p:txBody>
          <a:bodyPr wrap="square" rtlCol="0">
            <a:spAutoFit/>
          </a:bodyPr>
          <a:lstStyle/>
          <a:p>
            <a:r>
              <a:rPr lang="en-CA" sz="6000" dirty="0" smtClean="0"/>
              <a:t>“I’m okay, You really don’t have to worry about me,” I said, not wanting to spoil the mood. “I just came to say hello.” (314)</a:t>
            </a:r>
            <a:endParaRPr lang="en-CA" sz="60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052736"/>
            <a:ext cx="8280920" cy="4247317"/>
          </a:xfrm>
          <a:prstGeom prst="rect">
            <a:avLst/>
          </a:prstGeom>
          <a:noFill/>
        </p:spPr>
        <p:txBody>
          <a:bodyPr wrap="square" rtlCol="0">
            <a:spAutoFit/>
          </a:bodyPr>
          <a:lstStyle/>
          <a:p>
            <a:r>
              <a:rPr lang="en-CA" sz="5400" dirty="0" smtClean="0"/>
              <a:t>“I wanted you all to myself, you know. But things are different. I think it might be better for you  if you did stay with her.” (316)</a:t>
            </a:r>
            <a:endParaRPr lang="en-CA" sz="5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92696"/>
            <a:ext cx="8280920" cy="5078313"/>
          </a:xfrm>
          <a:prstGeom prst="rect">
            <a:avLst/>
          </a:prstGeom>
          <a:noFill/>
        </p:spPr>
        <p:txBody>
          <a:bodyPr wrap="square" rtlCol="0">
            <a:spAutoFit/>
          </a:bodyPr>
          <a:lstStyle/>
          <a:p>
            <a:r>
              <a:rPr lang="en-CA" sz="5400" dirty="0" smtClean="0"/>
              <a:t>I didn’t feel so bad about the idea of going. It was making a little bit more sense each second. It was as if I was climbing down a ladder. (316)</a:t>
            </a:r>
            <a:endParaRPr lang="en-CA" sz="5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268760"/>
            <a:ext cx="8280920" cy="4247317"/>
          </a:xfrm>
          <a:prstGeom prst="rect">
            <a:avLst/>
          </a:prstGeom>
          <a:noFill/>
        </p:spPr>
        <p:txBody>
          <a:bodyPr wrap="square" rtlCol="0">
            <a:spAutoFit/>
          </a:bodyPr>
          <a:lstStyle/>
          <a:p>
            <a:r>
              <a:rPr lang="en-CA" sz="5400" dirty="0" smtClean="0"/>
              <a:t>Being apart from [Jules] had not been the worst thing; the worst thing had been not knowing if he cared or not. (319)</a:t>
            </a:r>
            <a:endParaRPr lang="en-CA" sz="5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692696"/>
            <a:ext cx="8352928" cy="5078313"/>
          </a:xfrm>
          <a:prstGeom prst="rect">
            <a:avLst/>
          </a:prstGeom>
          <a:noFill/>
        </p:spPr>
        <p:txBody>
          <a:bodyPr wrap="square" rtlCol="0">
            <a:spAutoFit/>
          </a:bodyPr>
          <a:lstStyle/>
          <a:p>
            <a:r>
              <a:rPr lang="en-CA" sz="5400" dirty="0" smtClean="0"/>
              <a:t>[Withdrawal] wasn’t a real sickness. There wasn’t actually anything wrong with you. Your body would fake any kind of symptom to get another fix. (323)</a:t>
            </a:r>
            <a:endParaRPr lang="en-CA" sz="54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43010" name="Picture 2" descr="http://iconolo.gy/sites/default/files/edward%20gorey.jpg"/>
          <p:cNvPicPr>
            <a:picLocks noChangeAspect="1" noChangeArrowheads="1"/>
          </p:cNvPicPr>
          <p:nvPr/>
        </p:nvPicPr>
        <p:blipFill>
          <a:blip r:embed="rId2" cstate="print"/>
          <a:srcRect/>
          <a:stretch>
            <a:fillRect/>
          </a:stretch>
        </p:blipFill>
        <p:spPr bwMode="auto">
          <a:xfrm>
            <a:off x="1187624" y="0"/>
            <a:ext cx="6840760" cy="6927352"/>
          </a:xfrm>
          <a:prstGeom prst="rect">
            <a:avLst/>
          </a:prstGeom>
          <a:noFill/>
        </p:spPr>
      </p:pic>
      <p:sp>
        <p:nvSpPr>
          <p:cNvPr id="4" name="Rectangle 3"/>
          <p:cNvSpPr/>
          <p:nvPr/>
        </p:nvSpPr>
        <p:spPr>
          <a:xfrm>
            <a:off x="101677" y="2967335"/>
            <a:ext cx="8940654" cy="1569660"/>
          </a:xfrm>
          <a:prstGeom prst="rect">
            <a:avLst/>
          </a:prstGeom>
          <a:noFill/>
        </p:spPr>
        <p:txBody>
          <a:bodyPr wrap="none" lIns="91440" tIns="45720" rIns="91440" bIns="45720">
            <a:spAutoFit/>
          </a:bodyPr>
          <a:lstStyle/>
          <a:p>
            <a:pPr algn="ctr"/>
            <a:r>
              <a:rPr lang="en-US" sz="9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Edward </a:t>
            </a:r>
            <a:r>
              <a:rPr lang="en-US" sz="9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Gorey</a:t>
            </a:r>
            <a:endParaRPr lang="en-US" sz="9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988840"/>
            <a:ext cx="8280920" cy="2585323"/>
          </a:xfrm>
          <a:prstGeom prst="rect">
            <a:avLst/>
          </a:prstGeom>
          <a:noFill/>
        </p:spPr>
        <p:txBody>
          <a:bodyPr wrap="square" rtlCol="0">
            <a:spAutoFit/>
          </a:bodyPr>
          <a:lstStyle/>
          <a:p>
            <a:r>
              <a:rPr lang="en-CA" sz="5400" dirty="0" smtClean="0"/>
              <a:t>“I was driving the car when your mother died, you know,” Jules said suddenly. (324)</a:t>
            </a:r>
            <a:endParaRPr lang="en-CA" sz="5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92696"/>
            <a:ext cx="8208912" cy="5262979"/>
          </a:xfrm>
          <a:prstGeom prst="rect">
            <a:avLst/>
          </a:prstGeom>
          <a:noFill/>
        </p:spPr>
        <p:txBody>
          <a:bodyPr wrap="square" rtlCol="0">
            <a:spAutoFit/>
          </a:bodyPr>
          <a:lstStyle/>
          <a:p>
            <a:r>
              <a:rPr lang="en-CA" sz="4800" dirty="0" smtClean="0"/>
              <a:t>I think that was the first time anyone had told me that my mother had loved me. I felt excited, like when you sneak up onto the roof of a building and you can feel the earth falling through space. (328)</a:t>
            </a:r>
            <a:endParaRPr lang="en-CA" sz="48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858000"/>
          </a:xfrm>
          <a:prstGeom prst="rect">
            <a:avLst/>
          </a:prstGeom>
          <a:noFill/>
        </p:spPr>
        <p:txBody>
          <a:bodyPr wrap="square" rtlCol="0">
            <a:spAutoFit/>
          </a:bodyPr>
          <a:lstStyle/>
          <a:p>
            <a:r>
              <a:rPr lang="en-CA" sz="4800" dirty="0" smtClean="0"/>
              <a:t>[Janine] came running around the front of the van towards us, looking so comfortable in her skin it made us seem all the more awkward. We were like figurines that had been broken, and although they’d been glued together with crazy glue, you still had to be very careful while playing with them. (330)</a:t>
            </a:r>
            <a:endParaRPr lang="en-CA" sz="48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9154" name="Picture 2" descr="http://thescanlons.net/blog_photos/070526_ninjas.jpg"/>
          <p:cNvPicPr>
            <a:picLocks noChangeAspect="1" noChangeArrowheads="1"/>
          </p:cNvPicPr>
          <p:nvPr/>
        </p:nvPicPr>
        <p:blipFill>
          <a:blip r:embed="rId2" cstate="print"/>
          <a:srcRect/>
          <a:stretch>
            <a:fillRect/>
          </a:stretch>
        </p:blipFill>
        <p:spPr bwMode="auto">
          <a:xfrm>
            <a:off x="251520" y="-25558"/>
            <a:ext cx="8604448" cy="6883558"/>
          </a:xfrm>
          <a:prstGeom prst="rect">
            <a:avLst/>
          </a:prstGeom>
          <a:noFill/>
        </p:spPr>
      </p:pic>
      <p:sp>
        <p:nvSpPr>
          <p:cNvPr id="3" name="Rectangle 2"/>
          <p:cNvSpPr/>
          <p:nvPr/>
        </p:nvSpPr>
        <p:spPr>
          <a:xfrm>
            <a:off x="-180528" y="1700808"/>
            <a:ext cx="9530173" cy="3154710"/>
          </a:xfrm>
          <a:prstGeom prst="rect">
            <a:avLst/>
          </a:prstGeom>
          <a:noFill/>
        </p:spPr>
        <p:txBody>
          <a:bodyPr wrap="none" lIns="91440" tIns="45720" rIns="91440" bIns="45720">
            <a:spAutoFit/>
          </a:bodyPr>
          <a:lstStyle/>
          <a:p>
            <a:pPr algn="ctr"/>
            <a:r>
              <a:rPr lang="en-US" sz="199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The End</a:t>
            </a:r>
            <a:endParaRPr lang="en-US" sz="199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548680"/>
            <a:ext cx="8280920" cy="5632311"/>
          </a:xfrm>
          <a:prstGeom prst="rect">
            <a:avLst/>
          </a:prstGeom>
          <a:noFill/>
        </p:spPr>
        <p:txBody>
          <a:bodyPr wrap="square" rtlCol="0">
            <a:spAutoFit/>
          </a:bodyPr>
          <a:lstStyle/>
          <a:p>
            <a:r>
              <a:rPr lang="en-CA" sz="6000" dirty="0" smtClean="0"/>
              <a:t>I had to turn tricks every night now. Since I’d started living with </a:t>
            </a:r>
            <a:r>
              <a:rPr lang="en-CA" sz="6000" dirty="0"/>
              <a:t>A</a:t>
            </a:r>
            <a:r>
              <a:rPr lang="en-CA" sz="6000" dirty="0" smtClean="0"/>
              <a:t>lphonse, he had a shorter temper and didn’t cut me any slack in that department. (288)</a:t>
            </a:r>
            <a:endParaRPr lang="en-CA" sz="6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04664"/>
            <a:ext cx="8280920" cy="5078313"/>
          </a:xfrm>
          <a:prstGeom prst="rect">
            <a:avLst/>
          </a:prstGeom>
          <a:noFill/>
        </p:spPr>
        <p:txBody>
          <a:bodyPr wrap="square" rtlCol="0">
            <a:spAutoFit/>
          </a:bodyPr>
          <a:lstStyle/>
          <a:p>
            <a:r>
              <a:rPr lang="en-CA" sz="5400" dirty="0" smtClean="0"/>
              <a:t>But I got really pissed off when [Alphonse] yelled at me for wasting four dollars on A  John </a:t>
            </a:r>
            <a:r>
              <a:rPr lang="en-CA" sz="5400" dirty="0" err="1" smtClean="0"/>
              <a:t>LeCarré</a:t>
            </a:r>
            <a:r>
              <a:rPr lang="en-CA" sz="5400" dirty="0" smtClean="0"/>
              <a:t> novel I’d bought at the drugstore. (289)</a:t>
            </a:r>
            <a:endParaRPr lang="en-CA" sz="5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332656"/>
            <a:ext cx="9162851" cy="6093296"/>
          </a:xfrm>
          <a:prstGeom prst="rect">
            <a:avLst/>
          </a:prstGeom>
          <a:noFill/>
          <a:ln w="9525">
            <a:noFill/>
            <a:miter lim="800000"/>
            <a:headEnd/>
            <a:tailEnd/>
          </a:ln>
        </p:spPr>
      </p:pic>
      <p:sp>
        <p:nvSpPr>
          <p:cNvPr id="3" name="Rectangle 2"/>
          <p:cNvSpPr/>
          <p:nvPr/>
        </p:nvSpPr>
        <p:spPr>
          <a:xfrm>
            <a:off x="0" y="4941168"/>
            <a:ext cx="7601761" cy="1446550"/>
          </a:xfrm>
          <a:prstGeom prst="rect">
            <a:avLst/>
          </a:prstGeom>
          <a:noFill/>
        </p:spPr>
        <p:txBody>
          <a:bodyPr wrap="none" lIns="91440" tIns="45720" rIns="91440" bIns="45720">
            <a:spAutoFit/>
          </a:bodyPr>
          <a:lstStyle/>
          <a:p>
            <a:pPr algn="ctr"/>
            <a:r>
              <a:rPr lang="en-US" sz="8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John </a:t>
            </a:r>
            <a:r>
              <a:rPr lang="en-US" sz="8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LeCarré</a:t>
            </a:r>
            <a:endParaRPr lang="en-US" sz="8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4644008" cy="6874354"/>
          </a:xfrm>
          <a:prstGeom prst="rect">
            <a:avLst/>
          </a:prstGeom>
          <a:noFill/>
          <a:ln w="9525">
            <a:noFill/>
            <a:miter lim="800000"/>
            <a:headEnd/>
            <a:tailEnd/>
          </a:ln>
        </p:spPr>
      </p:pic>
      <p:pic>
        <p:nvPicPr>
          <p:cNvPr id="23554" name="Picture 2" descr="Tinker Tailor Soldier Spy Poster">
            <a:hlinkClick r:id="rId3"/>
          </p:cNvPr>
          <p:cNvPicPr>
            <a:picLocks noChangeAspect="1" noChangeArrowheads="1"/>
          </p:cNvPicPr>
          <p:nvPr/>
        </p:nvPicPr>
        <p:blipFill>
          <a:blip r:embed="rId4" cstate="print"/>
          <a:srcRect/>
          <a:stretch>
            <a:fillRect/>
          </a:stretch>
        </p:blipFill>
        <p:spPr bwMode="auto">
          <a:xfrm>
            <a:off x="4499992" y="0"/>
            <a:ext cx="4644008" cy="687921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2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0" y="0"/>
          <a:ext cx="8748464" cy="6669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260648"/>
            <a:ext cx="8280920" cy="6217087"/>
          </a:xfrm>
          <a:prstGeom prst="rect">
            <a:avLst/>
          </a:prstGeom>
        </p:spPr>
        <p:txBody>
          <a:bodyPr wrap="square">
            <a:spAutoFit/>
          </a:bodyPr>
          <a:lstStyle/>
          <a:p>
            <a:r>
              <a:rPr lang="en-CA" sz="3200" dirty="0" smtClean="0"/>
              <a:t>The [Romantic] movement validated strong emotion as an authentic source of aesthetic experience, placing new emphasis on such emotions as trepidation, horror and terror and awe—especially that which is experienced in confronting the sublimity of untamed nature and its picturesque qualities, both new aesthetic categories. It…made spontaneity a desirable characteristic (as in the musical impromptu), and argued for a "natural" epistemology of human activities as conditioned by nature in the form of language and customary usage.</a:t>
            </a:r>
          </a:p>
          <a:p>
            <a:r>
              <a:rPr lang="en-CA" sz="1400" dirty="0" smtClean="0">
                <a:hlinkClick r:id="rId2"/>
              </a:rPr>
              <a:t>http://en.wikipedia.org/wiki/Romanticism</a:t>
            </a:r>
            <a:endParaRPr lang="en-CA" sz="14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166</TotalTime>
  <Words>1016</Words>
  <Application>Microsoft Office PowerPoint</Application>
  <PresentationFormat>On-screen Show (4:3)</PresentationFormat>
  <Paragraphs>43</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Median</vt:lpstr>
      <vt:lpstr>Discussion – Part VIII Pages 286-330</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vector>
  </TitlesOfParts>
  <Company>English Montreal School Board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 Part VIII Pages 286-330</dc:title>
  <dc:creator>Staff</dc:creator>
  <cp:lastModifiedBy>LMAC</cp:lastModifiedBy>
  <cp:revision>13</cp:revision>
  <dcterms:created xsi:type="dcterms:W3CDTF">2012-01-24T14:49:55Z</dcterms:created>
  <dcterms:modified xsi:type="dcterms:W3CDTF">2012-01-25T14:03:29Z</dcterms:modified>
</cp:coreProperties>
</file>